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84" r:id="rId2"/>
    <p:sldId id="397" r:id="rId3"/>
    <p:sldId id="402" r:id="rId4"/>
    <p:sldId id="403" r:id="rId5"/>
    <p:sldId id="408" r:id="rId6"/>
    <p:sldId id="409" r:id="rId7"/>
    <p:sldId id="410" r:id="rId8"/>
    <p:sldId id="411" r:id="rId9"/>
    <p:sldId id="412" r:id="rId10"/>
    <p:sldId id="3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5E5"/>
    <a:srgbClr val="FF206E"/>
    <a:srgbClr val="02AF43"/>
    <a:srgbClr val="3C08FF"/>
    <a:srgbClr val="FFC61C"/>
    <a:srgbClr val="FF1ED3"/>
    <a:srgbClr val="FF8E22"/>
    <a:srgbClr val="73A9F7"/>
    <a:srgbClr val="0062F0"/>
    <a:srgbClr val="8A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14" autoAdjust="0"/>
    <p:restoredTop sz="96354"/>
  </p:normalViewPr>
  <p:slideViewPr>
    <p:cSldViewPr snapToGrid="0" showGuides="1">
      <p:cViewPr varScale="1">
        <p:scale>
          <a:sx n="138" d="100"/>
          <a:sy n="138" d="100"/>
        </p:scale>
        <p:origin x="192" y="4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8A1FF2-05DB-4FB2-A2BB-F3BFB2A150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768AF-1FFD-4333-9F77-5E9004C24E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5A5E8-0BF4-4CE4-9388-CF99CC95EFA7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95FB5-22CB-4456-AE9B-E79EDE2487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915A2B-994D-4B31-AD5D-D0A04CF7CE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F621C-A06C-46CB-B396-942108D12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62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D2D2E-F0C3-904C-9DE8-8534D84826E1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C9372-DE13-374B-93E6-2C768219A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93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ver">
    <p:bg>
      <p:bgPr>
        <a:solidFill>
          <a:srgbClr val="3C0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6E5304C-39A9-400B-8B18-874490536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946702"/>
            <a:ext cx="5849178" cy="1608719"/>
          </a:xfr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A1323-B805-483F-B403-83038F1DB33C}"/>
              </a:ext>
            </a:extLst>
          </p:cNvPr>
          <p:cNvSpPr/>
          <p:nvPr userDrawn="1"/>
        </p:nvSpPr>
        <p:spPr>
          <a:xfrm>
            <a:off x="1714500" y="952500"/>
            <a:ext cx="381000" cy="61913"/>
          </a:xfrm>
          <a:prstGeom prst="rect">
            <a:avLst/>
          </a:prstGeom>
          <a:solidFill>
            <a:srgbClr val="8ADD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6328789A-6DCC-8C78-0564-3B7783FE3028}"/>
              </a:ext>
            </a:extLst>
          </p:cNvPr>
          <p:cNvSpPr/>
          <p:nvPr userDrawn="1"/>
        </p:nvSpPr>
        <p:spPr>
          <a:xfrm>
            <a:off x="0" y="3429000"/>
            <a:ext cx="762000" cy="3439093"/>
          </a:xfrm>
          <a:prstGeom prst="rect">
            <a:avLst/>
          </a:prstGeom>
          <a:solidFill>
            <a:srgbClr val="FF25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641CDB-3402-0F89-5259-15E8DBB57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0"/>
            <a:ext cx="11430000" cy="686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3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6E5304C-39A9-400B-8B18-874490536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500" y="946702"/>
            <a:ext cx="9669266" cy="1608719"/>
          </a:xfr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A1323-B805-483F-B403-83038F1DB33C}"/>
              </a:ext>
            </a:extLst>
          </p:cNvPr>
          <p:cNvSpPr/>
          <p:nvPr userDrawn="1"/>
        </p:nvSpPr>
        <p:spPr>
          <a:xfrm>
            <a:off x="1714500" y="952500"/>
            <a:ext cx="381000" cy="61913"/>
          </a:xfrm>
          <a:prstGeom prst="rect">
            <a:avLst/>
          </a:prstGeom>
          <a:solidFill>
            <a:srgbClr val="006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3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2043EF-F889-47D2-8096-304156DB4005}"/>
              </a:ext>
            </a:extLst>
          </p:cNvPr>
          <p:cNvSpPr/>
          <p:nvPr userDrawn="1"/>
        </p:nvSpPr>
        <p:spPr>
          <a:xfrm>
            <a:off x="1714500" y="952500"/>
            <a:ext cx="381000" cy="61913"/>
          </a:xfrm>
          <a:prstGeom prst="rect">
            <a:avLst/>
          </a:prstGeom>
          <a:solidFill>
            <a:srgbClr val="006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B655B90-B0C2-444D-B254-621BD8967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946702"/>
            <a:ext cx="5441674" cy="2233820"/>
          </a:xfrm>
        </p:spPr>
        <p:txBody>
          <a:bodyPr/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AA18B92-5509-BDD3-1799-26DF7E0635AC}"/>
              </a:ext>
            </a:extLst>
          </p:cNvPr>
          <p:cNvSpPr/>
          <p:nvPr userDrawn="1"/>
        </p:nvSpPr>
        <p:spPr>
          <a:xfrm>
            <a:off x="8382000" y="1714500"/>
            <a:ext cx="3810000" cy="3429000"/>
          </a:xfrm>
          <a:prstGeom prst="rect">
            <a:avLst/>
          </a:prstGeom>
          <a:solidFill>
            <a:srgbClr val="FF25E5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F9A2289-50C9-CCEB-8372-09E1578153C3}"/>
              </a:ext>
            </a:extLst>
          </p:cNvPr>
          <p:cNvSpPr/>
          <p:nvPr userDrawn="1"/>
        </p:nvSpPr>
        <p:spPr>
          <a:xfrm>
            <a:off x="6477000" y="5143500"/>
            <a:ext cx="1905000" cy="1714500"/>
          </a:xfrm>
          <a:prstGeom prst="rect">
            <a:avLst/>
          </a:prstGeom>
          <a:solidFill>
            <a:srgbClr val="006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6E5304C-39A9-400B-8B18-874490536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953845"/>
            <a:ext cx="4762500" cy="1608719"/>
          </a:xfr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A1323-B805-483F-B403-83038F1DB33C}"/>
              </a:ext>
            </a:extLst>
          </p:cNvPr>
          <p:cNvSpPr/>
          <p:nvPr userDrawn="1"/>
        </p:nvSpPr>
        <p:spPr>
          <a:xfrm>
            <a:off x="1714500" y="952500"/>
            <a:ext cx="381000" cy="61913"/>
          </a:xfrm>
          <a:prstGeom prst="rect">
            <a:avLst/>
          </a:prstGeom>
          <a:solidFill>
            <a:srgbClr val="006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68E4E821-7FED-4935-8E0C-B4170B0113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14500" y="2667000"/>
            <a:ext cx="1905000" cy="2476500"/>
          </a:xfrm>
          <a:solidFill>
            <a:srgbClr val="73A9F7"/>
          </a:solidFill>
        </p:spPr>
        <p:txBody>
          <a:bodyPr anchor="ctr" anchorCtr="1">
            <a:normAutofit/>
          </a:bodyPr>
          <a:lstStyle>
            <a:lvl1pPr algn="ctr">
              <a:lnSpc>
                <a:spcPct val="100000"/>
              </a:lnSpc>
              <a:defRPr sz="16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E6EFF95-3013-4F39-A7F0-EB431E45C68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9500" y="2667000"/>
            <a:ext cx="1905000" cy="2476500"/>
          </a:xfrm>
          <a:solidFill>
            <a:srgbClr val="73A9F7"/>
          </a:solidFill>
        </p:spPr>
        <p:txBody>
          <a:bodyPr anchor="ctr" anchorCtr="1">
            <a:normAutofit/>
          </a:bodyPr>
          <a:lstStyle>
            <a:lvl1pPr algn="ctr">
              <a:lnSpc>
                <a:spcPct val="100000"/>
              </a:lnSpc>
              <a:defRPr sz="1600"/>
            </a:lvl1pPr>
          </a:lstStyle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AF57D9C-2C8E-4C3A-8E1A-4A36C52B51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24500" y="2667000"/>
            <a:ext cx="1905000" cy="2476500"/>
          </a:xfrm>
          <a:solidFill>
            <a:srgbClr val="73A9F7"/>
          </a:solidFill>
        </p:spPr>
        <p:txBody>
          <a:bodyPr anchor="ctr" anchorCtr="1">
            <a:normAutofit/>
          </a:bodyPr>
          <a:lstStyle>
            <a:lvl1pPr algn="ctr">
              <a:lnSpc>
                <a:spcPct val="100000"/>
              </a:lnSpc>
              <a:defRPr sz="1600"/>
            </a:lvl1pPr>
          </a:lstStyle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D6FB8F8-10B6-4019-8E4C-5293CF5CB2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9500" y="2667000"/>
            <a:ext cx="1905000" cy="2476500"/>
          </a:xfrm>
          <a:solidFill>
            <a:srgbClr val="73A9F7"/>
          </a:solidFill>
        </p:spPr>
        <p:txBody>
          <a:bodyPr anchor="ctr" anchorCtr="1">
            <a:normAutofit/>
          </a:bodyPr>
          <a:lstStyle>
            <a:lvl1pPr algn="ctr">
              <a:lnSpc>
                <a:spcPct val="100000"/>
              </a:lnSpc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FDDF2C7-AA3E-429C-992F-D3C865E19D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34500" y="2667000"/>
            <a:ext cx="1905000" cy="2476500"/>
          </a:xfrm>
          <a:solidFill>
            <a:srgbClr val="73A9F7"/>
          </a:solidFill>
        </p:spPr>
        <p:txBody>
          <a:bodyPr anchor="ctr" anchorCtr="1">
            <a:normAutofit/>
          </a:bodyPr>
          <a:lstStyle>
            <a:lvl1pPr algn="ctr">
              <a:lnSpc>
                <a:spcPct val="100000"/>
              </a:lnSpc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2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E5312AA4-44AC-4959-B316-BCFC5B134B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75114" y="952499"/>
            <a:ext cx="3508375" cy="4953001"/>
          </a:xfrm>
          <a:solidFill>
            <a:srgbClr val="73A9F7"/>
          </a:solidFill>
        </p:spPr>
        <p:txBody>
          <a:bodyPr anchor="ctr" anchorCtr="1">
            <a:normAutofit/>
          </a:bodyPr>
          <a:lstStyle>
            <a:lvl1pPr algn="ctr">
              <a:lnSpc>
                <a:spcPct val="100000"/>
              </a:lnSpc>
              <a:defRPr sz="1000"/>
            </a:lvl1pPr>
          </a:lstStyle>
          <a:p>
            <a:endParaRPr lang="en-US"/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id="{55A0380F-E344-482F-A521-B153B7AA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952500"/>
            <a:ext cx="4762500" cy="1249845"/>
          </a:xfr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BD5D79-A916-4117-B27F-11F9405F0B1A}"/>
              </a:ext>
            </a:extLst>
          </p:cNvPr>
          <p:cNvSpPr/>
          <p:nvPr userDrawn="1"/>
        </p:nvSpPr>
        <p:spPr>
          <a:xfrm>
            <a:off x="6477000" y="958298"/>
            <a:ext cx="381000" cy="61913"/>
          </a:xfrm>
          <a:prstGeom prst="rect">
            <a:avLst/>
          </a:prstGeom>
          <a:solidFill>
            <a:srgbClr val="006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8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>
            <a:extLst>
              <a:ext uri="{FF2B5EF4-FFF2-40B4-BE49-F238E27FC236}">
                <a16:creationId xmlns:a16="http://schemas.microsoft.com/office/drawing/2014/main" id="{12231BF7-174E-4BA9-B625-C76C216A5D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500" y="952500"/>
            <a:ext cx="9525000" cy="1249845"/>
          </a:xfr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A36AC6-A930-4184-B1C8-5B6182CD26E0}"/>
              </a:ext>
            </a:extLst>
          </p:cNvPr>
          <p:cNvSpPr/>
          <p:nvPr userDrawn="1"/>
        </p:nvSpPr>
        <p:spPr>
          <a:xfrm>
            <a:off x="1714500" y="952825"/>
            <a:ext cx="381000" cy="61913"/>
          </a:xfrm>
          <a:prstGeom prst="rect">
            <a:avLst/>
          </a:prstGeom>
          <a:solidFill>
            <a:srgbClr val="006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B0A9283-776E-4904-AA59-ED88B08C4A5C}"/>
              </a:ext>
            </a:extLst>
          </p:cNvPr>
          <p:cNvSpPr/>
          <p:nvPr userDrawn="1"/>
        </p:nvSpPr>
        <p:spPr>
          <a:xfrm>
            <a:off x="0" y="3429000"/>
            <a:ext cx="762000" cy="3439094"/>
          </a:xfrm>
          <a:prstGeom prst="rect">
            <a:avLst/>
          </a:prstGeom>
          <a:solidFill>
            <a:srgbClr val="FF25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946702"/>
            <a:ext cx="9525000" cy="1249845"/>
          </a:xfrm>
          <a:prstGeom prst="rect">
            <a:avLst/>
          </a:prstGeom>
          <a:effectLst/>
        </p:spPr>
        <p:txBody>
          <a:bodyPr vert="horz" lIns="0" tIns="365760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500" y="2514600"/>
            <a:ext cx="9525000" cy="3390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3BAC61-04DA-49BE-9B35-D5130943FEB8}"/>
              </a:ext>
            </a:extLst>
          </p:cNvPr>
          <p:cNvSpPr/>
          <p:nvPr userDrawn="1"/>
        </p:nvSpPr>
        <p:spPr>
          <a:xfrm>
            <a:off x="0" y="0"/>
            <a:ext cx="765277" cy="3439094"/>
          </a:xfrm>
          <a:prstGeom prst="rect">
            <a:avLst/>
          </a:prstGeom>
          <a:solidFill>
            <a:srgbClr val="006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 rot="16200000">
            <a:off x="-959830" y="1601731"/>
            <a:ext cx="269945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1400" b="1" i="0" dirty="0">
                <a:solidFill>
                  <a:srgbClr val="FFFFFF"/>
                </a:solidFill>
                <a:latin typeface="+mj-lt"/>
                <a:ea typeface="Montserrat SemiBold" charset="0"/>
                <a:cs typeface="Montserrat SemiBold" charset="0"/>
              </a:rPr>
              <a:t>Финансовое</a:t>
            </a:r>
            <a:r>
              <a:rPr lang="ru-RU" sz="1400" b="1" i="0" baseline="0" dirty="0">
                <a:solidFill>
                  <a:srgbClr val="FFFFFF"/>
                </a:solidFill>
                <a:latin typeface="+mj-lt"/>
                <a:ea typeface="Montserrat SemiBold" charset="0"/>
                <a:cs typeface="Montserrat SemiBold" charset="0"/>
              </a:rPr>
              <a:t> просвещение</a:t>
            </a:r>
            <a:endParaRPr lang="en-US" sz="1400" b="1" i="0" dirty="0">
              <a:solidFill>
                <a:srgbClr val="FFFFFF"/>
              </a:solidFill>
              <a:latin typeface="+mj-lt"/>
              <a:ea typeface="Montserrat SemiBold" charset="0"/>
              <a:cs typeface="Montserrat SemiBold" charset="0"/>
            </a:endParaRPr>
          </a:p>
        </p:txBody>
      </p:sp>
      <p:sp>
        <p:nvSpPr>
          <p:cNvPr id="26" name="Slide Number Placeholder 24"/>
          <p:cNvSpPr txBox="1">
            <a:spLocks/>
          </p:cNvSpPr>
          <p:nvPr userDrawn="1"/>
        </p:nvSpPr>
        <p:spPr>
          <a:xfrm>
            <a:off x="0" y="6218237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1400" b="0" i="0" smtClean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rPr>
              <a:pPr algn="ctr"/>
              <a:t>‹#›</a:t>
            </a:fld>
            <a:endParaRPr lang="en-US" sz="1400" b="0" i="0" dirty="0">
              <a:solidFill>
                <a:schemeClr val="bg1"/>
              </a:solidFill>
              <a:latin typeface="+mn-lt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64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63" r:id="rId2"/>
    <p:sldLayoutId id="2147483664" r:id="rId3"/>
    <p:sldLayoutId id="2147483672" r:id="rId4"/>
    <p:sldLayoutId id="2147483699" r:id="rId5"/>
    <p:sldLayoutId id="2147483703" r:id="rId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  <p:hf hdr="0" ftr="0" dt="0"/>
  <p:txStyles>
    <p:titleStyle>
      <a:lvl1pPr algn="l" defTabSz="914318" rtl="0" eaLnBrk="1" latinLnBrk="0" hangingPunct="1">
        <a:lnSpc>
          <a:spcPct val="100000"/>
        </a:lnSpc>
        <a:spcBef>
          <a:spcPct val="0"/>
        </a:spcBef>
        <a:buNone/>
        <a:defRPr sz="3000" b="1" i="0" kern="1200" spc="-100" baseline="0">
          <a:solidFill>
            <a:schemeClr val="tx2"/>
          </a:solidFill>
          <a:latin typeface="+mj-lt"/>
          <a:ea typeface="Montserrat" charset="0"/>
          <a:cs typeface="Montserrat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2880" userDrawn="1">
          <p15:clr>
            <a:srgbClr val="F26B43"/>
          </p15:clr>
        </p15:guide>
        <p15:guide id="1" orient="horz" pos="2160">
          <p15:clr>
            <a:srgbClr val="F26B43"/>
          </p15:clr>
        </p15:guide>
        <p15:guide id="28" pos="480" userDrawn="1">
          <p15:clr>
            <a:srgbClr val="F26B43"/>
          </p15:clr>
        </p15:guide>
        <p15:guide id="29" pos="7080" userDrawn="1">
          <p15:clr>
            <a:srgbClr val="F26B43"/>
          </p15:clr>
        </p15:guide>
        <p15:guide id="44">
          <p15:clr>
            <a:srgbClr val="F26B43"/>
          </p15:clr>
        </p15:guide>
        <p15:guide id="48" pos="1080" userDrawn="1">
          <p15:clr>
            <a:srgbClr val="F26B43"/>
          </p15:clr>
        </p15:guide>
        <p15:guide id="51" orient="horz" pos="600" userDrawn="1">
          <p15:clr>
            <a:srgbClr val="F26B43"/>
          </p15:clr>
        </p15:guide>
        <p15:guide id="52" pos="1680" userDrawn="1">
          <p15:clr>
            <a:srgbClr val="F26B43"/>
          </p15:clr>
        </p15:guide>
        <p15:guide id="54" orient="horz" pos="1080" userDrawn="1">
          <p15:clr>
            <a:srgbClr val="F26B43"/>
          </p15:clr>
        </p15:guide>
        <p15:guide id="55" orient="horz" pos="3240" userDrawn="1">
          <p15:clr>
            <a:srgbClr val="F26B43"/>
          </p15:clr>
        </p15:guide>
        <p15:guide id="56" orient="horz" pos="3720" userDrawn="1">
          <p15:clr>
            <a:srgbClr val="F26B43"/>
          </p15:clr>
        </p15:guide>
        <p15:guide id="57" orient="horz" pos="4032" userDrawn="1">
          <p15:clr>
            <a:srgbClr val="F26B43"/>
          </p15:clr>
        </p15:guide>
        <p15:guide id="58" pos="4080" userDrawn="1">
          <p15:clr>
            <a:srgbClr val="F26B43"/>
          </p15:clr>
        </p15:guide>
        <p15:guide id="60" pos="5280" userDrawn="1">
          <p15:clr>
            <a:srgbClr val="F26B43"/>
          </p15:clr>
        </p15:guide>
        <p15:guide id="61" pos="6480" userDrawn="1">
          <p15:clr>
            <a:srgbClr val="F26B43"/>
          </p15:clr>
        </p15:guide>
        <p15:guide id="62" orient="horz" pos="3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4EF4EB2-DD15-532E-78A0-9FD8321CB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9" y="946702"/>
            <a:ext cx="10237247" cy="2153114"/>
          </a:xfrm>
        </p:spPr>
        <p:txBody>
          <a:bodyPr/>
          <a:lstStyle/>
          <a:p>
            <a:r>
              <a:rPr lang="ru-RU" dirty="0"/>
              <a:t>Как защитить детей</a:t>
            </a:r>
            <a:br>
              <a:rPr lang="en-US" dirty="0"/>
            </a:br>
            <a:r>
              <a:rPr lang="ru-RU" dirty="0"/>
              <a:t>от онлайн-мошенников</a:t>
            </a:r>
            <a:br>
              <a:rPr lang="ru-RU" dirty="0"/>
            </a:br>
            <a:endParaRPr lang="ru-RU" dirty="0"/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0620DAA3-6163-30D2-231E-AD94A1843FD4}"/>
              </a:ext>
            </a:extLst>
          </p:cNvPr>
          <p:cNvSpPr txBox="1">
            <a:spLocks/>
          </p:cNvSpPr>
          <p:nvPr/>
        </p:nvSpPr>
        <p:spPr>
          <a:xfrm>
            <a:off x="1714500" y="5364513"/>
            <a:ext cx="4018788" cy="738664"/>
          </a:xfrm>
          <a:prstGeom prst="rect">
            <a:avLst/>
          </a:prstGeom>
          <a:effectLst/>
        </p:spPr>
        <p:txBody>
          <a:bodyPr vert="horz" wrap="square" lIns="0" tIns="365760" rIns="0" bIns="0" rtlCol="0" anchor="t" anchorCtr="0">
            <a:spAutoFit/>
          </a:bodyPr>
          <a:lstStyle>
            <a:lvl1pPr algn="l" defTabSz="9143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kern="1200" spc="-100" baseline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defRPr>
            </a:lvl1pPr>
          </a:lstStyle>
          <a:p>
            <a:r>
              <a:rPr lang="ru-RU" sz="2400" b="0" spc="0" dirty="0">
                <a:latin typeface="+mn-lt"/>
              </a:rPr>
              <a:t>5-7 классы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4CC653-A275-3DDC-E393-C57580454E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610"/>
          <a:stretch/>
        </p:blipFill>
        <p:spPr>
          <a:xfrm>
            <a:off x="3112098" y="3512603"/>
            <a:ext cx="5242380" cy="334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8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4EF4EB2-DD15-532E-78A0-9FD8321CB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9" y="946702"/>
            <a:ext cx="6790673" cy="1608719"/>
          </a:xfrm>
        </p:spPr>
        <p:txBody>
          <a:bodyPr/>
          <a:lstStyle/>
          <a:p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19AD5855-D1A5-47C3-AA30-E7E46259B8F3}"/>
              </a:ext>
            </a:extLst>
          </p:cNvPr>
          <p:cNvSpPr txBox="1">
            <a:spLocks/>
          </p:cNvSpPr>
          <p:nvPr/>
        </p:nvSpPr>
        <p:spPr>
          <a:xfrm>
            <a:off x="1714499" y="5364513"/>
            <a:ext cx="5087133" cy="738664"/>
          </a:xfrm>
          <a:prstGeom prst="rect">
            <a:avLst/>
          </a:prstGeom>
          <a:effectLst/>
        </p:spPr>
        <p:txBody>
          <a:bodyPr vert="horz" wrap="square" lIns="0" tIns="365760" rIns="0" bIns="0" rtlCol="0" anchor="t" anchorCtr="0">
            <a:spAutoFit/>
          </a:bodyPr>
          <a:lstStyle>
            <a:lvl1pPr algn="l" defTabSz="9143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kern="1200" spc="-100" baseline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defRPr>
            </a:lvl1pPr>
          </a:lstStyle>
          <a:p>
            <a:r>
              <a:rPr lang="ru-RU" sz="2400" b="0" spc="0" dirty="0">
                <a:latin typeface="+mn-lt"/>
              </a:rPr>
              <a:t>Будьте финансово грамотны!</a:t>
            </a:r>
          </a:p>
        </p:txBody>
      </p:sp>
    </p:spTree>
    <p:extLst>
      <p:ext uri="{BB962C8B-B14F-4D97-AF65-F5344CB8AC3E}">
        <p14:creationId xmlns:p14="http://schemas.microsoft.com/office/powerpoint/2010/main" val="137553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081803-3808-FD36-7051-85078ACBD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456" y="326596"/>
            <a:ext cx="4810149" cy="62048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FE8CE6-BB42-4CD0-9499-F8A676D860B0}"/>
              </a:ext>
            </a:extLst>
          </p:cNvPr>
          <p:cNvSpPr/>
          <p:nvPr/>
        </p:nvSpPr>
        <p:spPr>
          <a:xfrm>
            <a:off x="1260389" y="807308"/>
            <a:ext cx="980303" cy="4695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Google Shape;556;p33">
            <a:extLst>
              <a:ext uri="{FF2B5EF4-FFF2-40B4-BE49-F238E27FC236}">
                <a16:creationId xmlns:a16="http://schemas.microsoft.com/office/drawing/2014/main" id="{82548BE8-FC43-DEBB-1AE1-F347DF9BDE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2034" y="1871720"/>
            <a:ext cx="8531524" cy="2954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6000" dirty="0"/>
              <a:t>Как мошенники</a:t>
            </a:r>
            <a:br>
              <a:rPr lang="ru-RU" sz="6000" dirty="0"/>
            </a:br>
            <a:r>
              <a:rPr lang="ru-RU" sz="6000" dirty="0"/>
              <a:t>обманывают</a:t>
            </a:r>
            <a:br>
              <a:rPr lang="ru-RU" sz="6000" dirty="0"/>
            </a:br>
            <a:r>
              <a:rPr lang="ru-RU" sz="6000" dirty="0"/>
              <a:t>детей</a:t>
            </a:r>
          </a:p>
        </p:txBody>
      </p:sp>
      <p:sp>
        <p:nvSpPr>
          <p:cNvPr id="4" name="Google Shape;557;p33">
            <a:extLst>
              <a:ext uri="{FF2B5EF4-FFF2-40B4-BE49-F238E27FC236}">
                <a16:creationId xmlns:a16="http://schemas.microsoft.com/office/drawing/2014/main" id="{BCF93517-82A3-BF02-DA0A-F11C716BC6AD}"/>
              </a:ext>
            </a:extLst>
          </p:cNvPr>
          <p:cNvSpPr txBox="1">
            <a:spLocks/>
          </p:cNvSpPr>
          <p:nvPr/>
        </p:nvSpPr>
        <p:spPr>
          <a:xfrm>
            <a:off x="2452034" y="552680"/>
            <a:ext cx="1089900" cy="95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3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i="0" kern="1200" spc="-100" baseline="0">
                <a:solidFill>
                  <a:schemeClr val="tx2"/>
                </a:solidFill>
                <a:latin typeface="+mj-lt"/>
                <a:ea typeface="Montserrat" charset="0"/>
                <a:cs typeface="Montserrat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ru-RU" dirty="0">
                <a:solidFill>
                  <a:srgbClr val="0062F0"/>
                </a:solidFill>
              </a:rPr>
              <a:t>01</a:t>
            </a:r>
            <a:endParaRPr lang="en" dirty="0">
              <a:solidFill>
                <a:srgbClr val="0062F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518888-D3F1-EAE3-AFC8-D4162F0E15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98528" y="2497852"/>
            <a:ext cx="3208451" cy="436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5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130E5A4-CA54-5BE5-F868-414C628B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9" y="952500"/>
            <a:ext cx="9199307" cy="2085668"/>
          </a:xfrm>
        </p:spPr>
        <p:txBody>
          <a:bodyPr/>
          <a:lstStyle/>
          <a:p>
            <a:r>
              <a:rPr lang="ru-RU" dirty="0"/>
              <a:t>Рассказываем, какие уловки мошенники используют сегодня, чтобы обмануть детей и добраться до их карманных денег или до банковских счетов их родителей</a:t>
            </a:r>
          </a:p>
        </p:txBody>
      </p:sp>
      <p:sp>
        <p:nvSpPr>
          <p:cNvPr id="46" name="Текст 3">
            <a:extLst>
              <a:ext uri="{FF2B5EF4-FFF2-40B4-BE49-F238E27FC236}">
                <a16:creationId xmlns:a16="http://schemas.microsoft.com/office/drawing/2014/main" id="{7D591E11-ACC2-8766-2F58-7D1AC8EAE99D}"/>
              </a:ext>
            </a:extLst>
          </p:cNvPr>
          <p:cNvSpPr txBox="1">
            <a:spLocks/>
          </p:cNvSpPr>
          <p:nvPr/>
        </p:nvSpPr>
        <p:spPr>
          <a:xfrm>
            <a:off x="1704168" y="3819833"/>
            <a:ext cx="6127399" cy="1154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59" tIns="22859" rIns="22859" bIns="22859" numCol="1" spcCol="38100">
            <a:sp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3081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177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273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369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/>
            <a:r>
              <a:rPr lang="ru-RU" sz="2400" b="0" dirty="0">
                <a:solidFill>
                  <a:schemeClr val="tx1"/>
                </a:solidFill>
                <a:latin typeface="+mn-lt"/>
              </a:rPr>
              <a:t>Отрабатываем на практике способы, которые помогут защититься </a:t>
            </a:r>
          </a:p>
          <a:p>
            <a:pPr hangingPunct="1"/>
            <a:r>
              <a:rPr lang="ru-RU" sz="2400" b="0" dirty="0">
                <a:solidFill>
                  <a:schemeClr val="tx1"/>
                </a:solidFill>
                <a:latin typeface="+mn-lt"/>
              </a:rPr>
              <a:t>от мошеннических действий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4A8814-55D7-5749-0AFA-ECD33350BB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33586" y="3429000"/>
            <a:ext cx="378021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6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FE8CE6-BB42-4CD0-9499-F8A676D860B0}"/>
              </a:ext>
            </a:extLst>
          </p:cNvPr>
          <p:cNvSpPr/>
          <p:nvPr/>
        </p:nvSpPr>
        <p:spPr>
          <a:xfrm>
            <a:off x="1260389" y="807308"/>
            <a:ext cx="980303" cy="4695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Google Shape;556;p33">
            <a:extLst>
              <a:ext uri="{FF2B5EF4-FFF2-40B4-BE49-F238E27FC236}">
                <a16:creationId xmlns:a16="http://schemas.microsoft.com/office/drawing/2014/main" id="{82548BE8-FC43-DEBB-1AE1-F347DF9BDE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2035" y="1871720"/>
            <a:ext cx="5777566" cy="18466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3600" b="0" dirty="0"/>
              <a:t>Мошенники создают фейковые страницы для онлайн-покупок</a:t>
            </a:r>
            <a:endParaRPr lang="ru-RU" sz="3600" dirty="0"/>
          </a:p>
        </p:txBody>
      </p:sp>
      <p:sp>
        <p:nvSpPr>
          <p:cNvPr id="4" name="Google Shape;557;p33">
            <a:extLst>
              <a:ext uri="{FF2B5EF4-FFF2-40B4-BE49-F238E27FC236}">
                <a16:creationId xmlns:a16="http://schemas.microsoft.com/office/drawing/2014/main" id="{BCF93517-82A3-BF02-DA0A-F11C716BC6AD}"/>
              </a:ext>
            </a:extLst>
          </p:cNvPr>
          <p:cNvSpPr txBox="1">
            <a:spLocks/>
          </p:cNvSpPr>
          <p:nvPr/>
        </p:nvSpPr>
        <p:spPr>
          <a:xfrm>
            <a:off x="2452034" y="552680"/>
            <a:ext cx="3506314" cy="95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3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i="0" kern="1200" spc="-100" baseline="0">
                <a:solidFill>
                  <a:schemeClr val="tx2"/>
                </a:solidFill>
                <a:latin typeface="+mj-lt"/>
                <a:ea typeface="Montserrat" charset="0"/>
                <a:cs typeface="Montserrat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ru-RU" dirty="0">
                <a:solidFill>
                  <a:srgbClr val="0062F0"/>
                </a:solidFill>
              </a:rPr>
              <a:t>Уловка 1:</a:t>
            </a:r>
            <a:endParaRPr lang="en" dirty="0">
              <a:solidFill>
                <a:srgbClr val="0062F0"/>
              </a:solidFill>
            </a:endParaRP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731323BE-7D0B-725C-2294-4804F99B2108}"/>
              </a:ext>
            </a:extLst>
          </p:cNvPr>
          <p:cNvSpPr txBox="1">
            <a:spLocks/>
          </p:cNvSpPr>
          <p:nvPr/>
        </p:nvSpPr>
        <p:spPr>
          <a:xfrm>
            <a:off x="2452034" y="4104720"/>
            <a:ext cx="3176705" cy="2508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59" tIns="22859" rIns="22859" bIns="22859" numCol="1" spcCol="38100">
            <a:sp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3081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177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273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369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/>
            <a:r>
              <a:rPr lang="ru-RU" sz="2000" b="0" dirty="0">
                <a:solidFill>
                  <a:schemeClr val="tx1"/>
                </a:solidFill>
                <a:latin typeface="+mn-lt"/>
              </a:rPr>
              <a:t>Мошенники создают поддельные онлайн-магазины одежды, обуви или гаджетов, онлайн игр.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Если оплатить на них покупку, то можно потерять все деньги с карты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76EB76-325F-CBCF-D8E5-86AA27806E0E}"/>
              </a:ext>
            </a:extLst>
          </p:cNvPr>
          <p:cNvSpPr/>
          <p:nvPr/>
        </p:nvSpPr>
        <p:spPr>
          <a:xfrm>
            <a:off x="8382000" y="1714500"/>
            <a:ext cx="3810000" cy="3429000"/>
          </a:xfrm>
          <a:prstGeom prst="rect">
            <a:avLst/>
          </a:prstGeom>
          <a:solidFill>
            <a:srgbClr val="FF25E5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269F669-3117-D608-33D6-54D2135649E3}"/>
              </a:ext>
            </a:extLst>
          </p:cNvPr>
          <p:cNvSpPr/>
          <p:nvPr/>
        </p:nvSpPr>
        <p:spPr>
          <a:xfrm>
            <a:off x="8382000" y="5143500"/>
            <a:ext cx="1905000" cy="1714500"/>
          </a:xfrm>
          <a:prstGeom prst="rect">
            <a:avLst/>
          </a:prstGeom>
          <a:solidFill>
            <a:srgbClr val="006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B9AD255F-7DB2-F59D-7D3C-AC47ADC07FB1}"/>
              </a:ext>
            </a:extLst>
          </p:cNvPr>
          <p:cNvSpPr txBox="1">
            <a:spLocks/>
          </p:cNvSpPr>
          <p:nvPr/>
        </p:nvSpPr>
        <p:spPr>
          <a:xfrm>
            <a:off x="8710266" y="2019570"/>
            <a:ext cx="3206432" cy="3123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59" tIns="22859" rIns="22859" bIns="22859" numCol="1" spcCol="38100">
            <a:sp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3081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177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273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369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/>
            <a:r>
              <a:rPr lang="ru-RU" sz="2000" dirty="0">
                <a:solidFill>
                  <a:schemeClr val="tx1"/>
                </a:solidFill>
                <a:latin typeface="+mn-lt"/>
              </a:rPr>
              <a:t>Прежде чем вводить где бы то ни было персональные данные, пароли, коды или реквизиты банковской карты, важно удостовериться, что</a:t>
            </a:r>
            <a:br>
              <a:rPr lang="ru-RU" sz="2000" dirty="0">
                <a:solidFill>
                  <a:schemeClr val="tx1"/>
                </a:solidFill>
                <a:latin typeface="+mn-lt"/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</a:rPr>
              <a:t>это не мошенническая страница</a:t>
            </a:r>
          </a:p>
          <a:p>
            <a:pPr hangingPunct="1"/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B52D98-F3C7-12FE-0287-0C327F6B4F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760" y="4627441"/>
            <a:ext cx="4111227" cy="22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55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EAC41-F0F1-2ECD-7E36-8FA94AD3F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0FA2A57-4B2E-9B12-BA4B-4FF8267867DB}"/>
              </a:ext>
            </a:extLst>
          </p:cNvPr>
          <p:cNvSpPr/>
          <p:nvPr/>
        </p:nvSpPr>
        <p:spPr>
          <a:xfrm>
            <a:off x="1260389" y="807308"/>
            <a:ext cx="980303" cy="4695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Google Shape;556;p33">
            <a:extLst>
              <a:ext uri="{FF2B5EF4-FFF2-40B4-BE49-F238E27FC236}">
                <a16:creationId xmlns:a16="http://schemas.microsoft.com/office/drawing/2014/main" id="{0D0EDF39-316B-EF32-6A24-EA5F33F848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2036" y="1871720"/>
            <a:ext cx="3643964" cy="18466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3600" b="0" dirty="0"/>
              <a:t>Предлагают быстрое обогащение</a:t>
            </a:r>
            <a:endParaRPr lang="ru-RU" sz="3600" dirty="0"/>
          </a:p>
        </p:txBody>
      </p:sp>
      <p:sp>
        <p:nvSpPr>
          <p:cNvPr id="4" name="Google Shape;557;p33">
            <a:extLst>
              <a:ext uri="{FF2B5EF4-FFF2-40B4-BE49-F238E27FC236}">
                <a16:creationId xmlns:a16="http://schemas.microsoft.com/office/drawing/2014/main" id="{3B702D74-B79C-9F78-6DE6-88B9A5021945}"/>
              </a:ext>
            </a:extLst>
          </p:cNvPr>
          <p:cNvSpPr txBox="1">
            <a:spLocks/>
          </p:cNvSpPr>
          <p:nvPr/>
        </p:nvSpPr>
        <p:spPr>
          <a:xfrm>
            <a:off x="2452034" y="552680"/>
            <a:ext cx="3506314" cy="95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3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i="0" kern="1200" spc="-100" baseline="0">
                <a:solidFill>
                  <a:schemeClr val="tx2"/>
                </a:solidFill>
                <a:latin typeface="+mj-lt"/>
                <a:ea typeface="Montserrat" charset="0"/>
                <a:cs typeface="Montserrat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ru-RU" dirty="0">
                <a:solidFill>
                  <a:srgbClr val="0062F0"/>
                </a:solidFill>
              </a:rPr>
              <a:t>Уловка 2:</a:t>
            </a:r>
            <a:endParaRPr lang="en" dirty="0">
              <a:solidFill>
                <a:srgbClr val="0062F0"/>
              </a:solidFill>
            </a:endParaRP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A26A99AD-22B9-1510-1538-668A4457DBEF}"/>
              </a:ext>
            </a:extLst>
          </p:cNvPr>
          <p:cNvSpPr txBox="1">
            <a:spLocks/>
          </p:cNvSpPr>
          <p:nvPr/>
        </p:nvSpPr>
        <p:spPr>
          <a:xfrm>
            <a:off x="2452034" y="4104720"/>
            <a:ext cx="3643965" cy="969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59" tIns="22859" rIns="22859" bIns="22859" numCol="1" spcCol="38100">
            <a:sp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3081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177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273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369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/>
            <a:r>
              <a:rPr lang="ru-RU" sz="2000" b="0" dirty="0">
                <a:solidFill>
                  <a:schemeClr val="tx1"/>
                </a:solidFill>
                <a:latin typeface="+mn-lt"/>
              </a:rPr>
              <a:t>Мошенники могут убеждать вложить деньги в «сверхприбыльный» проект 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E1E78E0-15E6-56C8-E11B-D24164C50AA1}"/>
              </a:ext>
            </a:extLst>
          </p:cNvPr>
          <p:cNvSpPr/>
          <p:nvPr/>
        </p:nvSpPr>
        <p:spPr>
          <a:xfrm>
            <a:off x="6477001" y="1714500"/>
            <a:ext cx="5715000" cy="4701048"/>
          </a:xfrm>
          <a:prstGeom prst="rect">
            <a:avLst/>
          </a:prstGeom>
          <a:solidFill>
            <a:srgbClr val="FFC6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DC6097B8-170C-5590-6D72-C8128A4E3C57}"/>
              </a:ext>
            </a:extLst>
          </p:cNvPr>
          <p:cNvSpPr txBox="1">
            <a:spLocks/>
          </p:cNvSpPr>
          <p:nvPr/>
        </p:nvSpPr>
        <p:spPr>
          <a:xfrm>
            <a:off x="6826274" y="2019570"/>
            <a:ext cx="5149415" cy="4047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59" tIns="22859" rIns="22859" bIns="22859" numCol="1" spcCol="38100">
            <a:sp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3081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177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273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369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/>
            <a:r>
              <a:rPr lang="ru-RU" sz="2000" dirty="0">
                <a:solidFill>
                  <a:schemeClr val="tx1"/>
                </a:solidFill>
                <a:latin typeface="+mn-lt"/>
              </a:rPr>
              <a:t>Обещания молниеносной прибыли — это всегда тревожный знак.</a:t>
            </a:r>
          </a:p>
          <a:p>
            <a:pPr hangingPunct="1"/>
            <a:r>
              <a:rPr lang="ru-RU" sz="2000" dirty="0">
                <a:solidFill>
                  <a:schemeClr val="tx1"/>
                </a:solidFill>
                <a:latin typeface="+mn-lt"/>
              </a:rPr>
              <a:t>Если хочется купить дорогую вещь, обсудите с родителями, как достичь этой цели. Если откладывать деньги придется долго, то лучше положить</a:t>
            </a:r>
            <a:br>
              <a:rPr lang="ru-RU" sz="2000" dirty="0">
                <a:solidFill>
                  <a:schemeClr val="tx1"/>
                </a:solidFill>
                <a:latin typeface="+mn-lt"/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</a:rPr>
              <a:t>их в банк на вклад</a:t>
            </a:r>
            <a:br>
              <a:rPr lang="ru-RU" sz="2000" dirty="0">
                <a:solidFill>
                  <a:schemeClr val="tx1"/>
                </a:solidFill>
                <a:latin typeface="+mn-lt"/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</a:rPr>
              <a:t>или накопительный счет!</a:t>
            </a:r>
          </a:p>
          <a:p>
            <a:pPr hangingPunct="1"/>
            <a:endParaRPr lang="ru-RU" sz="2000" dirty="0">
              <a:solidFill>
                <a:schemeClr val="tx1"/>
              </a:solidFill>
              <a:latin typeface="+mn-lt"/>
            </a:endParaRPr>
          </a:p>
          <a:p>
            <a:pPr hangingPunct="1"/>
            <a:r>
              <a:rPr lang="ru-RU" sz="2000" dirty="0">
                <a:solidFill>
                  <a:schemeClr val="tx1"/>
                </a:solidFill>
                <a:latin typeface="+mn-lt"/>
              </a:rPr>
              <a:t>Так можно получить процент</a:t>
            </a:r>
            <a:br>
              <a:rPr lang="ru-RU" sz="2000" dirty="0">
                <a:solidFill>
                  <a:schemeClr val="tx1"/>
                </a:solidFill>
                <a:latin typeface="+mn-lt"/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</a:rPr>
              <a:t>на свои сбережения и приобрести</a:t>
            </a:r>
            <a:br>
              <a:rPr lang="ru-RU" sz="2000" dirty="0">
                <a:solidFill>
                  <a:schemeClr val="tx1"/>
                </a:solidFill>
                <a:latin typeface="+mn-lt"/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</a:rPr>
              <a:t>опыт заработка на финансовых инструментах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F3C6EB-60E6-DBCA-7BC3-1FA215B151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3645680"/>
            <a:ext cx="2993923" cy="322046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632514-55C2-E1A9-3E82-545B6331815C}"/>
              </a:ext>
            </a:extLst>
          </p:cNvPr>
          <p:cNvSpPr/>
          <p:nvPr/>
        </p:nvSpPr>
        <p:spPr>
          <a:xfrm>
            <a:off x="5399785" y="5888506"/>
            <a:ext cx="1077216" cy="969494"/>
          </a:xfrm>
          <a:prstGeom prst="rect">
            <a:avLst/>
          </a:prstGeom>
          <a:solidFill>
            <a:srgbClr val="006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F2F1D-3063-64A2-3607-8A2F0F3EB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02D13B-044A-1DEC-BE60-05CDB76EBECD}"/>
              </a:ext>
            </a:extLst>
          </p:cNvPr>
          <p:cNvSpPr/>
          <p:nvPr/>
        </p:nvSpPr>
        <p:spPr>
          <a:xfrm>
            <a:off x="1260389" y="807308"/>
            <a:ext cx="980303" cy="4695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Google Shape;556;p33">
            <a:extLst>
              <a:ext uri="{FF2B5EF4-FFF2-40B4-BE49-F238E27FC236}">
                <a16:creationId xmlns:a16="http://schemas.microsoft.com/office/drawing/2014/main" id="{BA63341C-25C6-BBD1-805C-99CFF7A7C2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2036" y="1871720"/>
            <a:ext cx="4157926" cy="18466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3600" b="0" dirty="0"/>
              <a:t>Завлекают «выигрышами» в конкурсах</a:t>
            </a:r>
            <a:endParaRPr lang="ru-RU" sz="3600" dirty="0"/>
          </a:p>
        </p:txBody>
      </p:sp>
      <p:sp>
        <p:nvSpPr>
          <p:cNvPr id="4" name="Google Shape;557;p33">
            <a:extLst>
              <a:ext uri="{FF2B5EF4-FFF2-40B4-BE49-F238E27FC236}">
                <a16:creationId xmlns:a16="http://schemas.microsoft.com/office/drawing/2014/main" id="{41066DDD-14B6-D1D7-8ED5-CD3F78C7BF62}"/>
              </a:ext>
            </a:extLst>
          </p:cNvPr>
          <p:cNvSpPr txBox="1">
            <a:spLocks/>
          </p:cNvSpPr>
          <p:nvPr/>
        </p:nvSpPr>
        <p:spPr>
          <a:xfrm>
            <a:off x="2452034" y="552680"/>
            <a:ext cx="3506314" cy="95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3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i="0" kern="1200" spc="-100" baseline="0">
                <a:solidFill>
                  <a:schemeClr val="tx2"/>
                </a:solidFill>
                <a:latin typeface="+mj-lt"/>
                <a:ea typeface="Montserrat" charset="0"/>
                <a:cs typeface="Montserrat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ru-RU" dirty="0">
                <a:solidFill>
                  <a:srgbClr val="0062F0"/>
                </a:solidFill>
              </a:rPr>
              <a:t>Уловка 3:</a:t>
            </a:r>
            <a:endParaRPr lang="en" dirty="0">
              <a:solidFill>
                <a:srgbClr val="0062F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75E00B8-076A-9E54-D0CF-BA6FF6D5CA53}"/>
              </a:ext>
            </a:extLst>
          </p:cNvPr>
          <p:cNvSpPr/>
          <p:nvPr/>
        </p:nvSpPr>
        <p:spPr>
          <a:xfrm>
            <a:off x="6826273" y="1714500"/>
            <a:ext cx="5365727" cy="4174006"/>
          </a:xfrm>
          <a:prstGeom prst="rect">
            <a:avLst/>
          </a:prstGeom>
          <a:solidFill>
            <a:srgbClr val="3C08FF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7B4F7533-0043-D13F-3ADC-9845D7472E59}"/>
              </a:ext>
            </a:extLst>
          </p:cNvPr>
          <p:cNvSpPr txBox="1">
            <a:spLocks/>
          </p:cNvSpPr>
          <p:nvPr/>
        </p:nvSpPr>
        <p:spPr>
          <a:xfrm>
            <a:off x="7165257" y="2019570"/>
            <a:ext cx="4441724" cy="3431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59" tIns="22859" rIns="22859" bIns="22859" numCol="1" spcCol="38100">
            <a:sp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3081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177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273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369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/>
            <a:r>
              <a:rPr lang="ru-RU" sz="2000" dirty="0">
                <a:solidFill>
                  <a:schemeClr val="bg1"/>
                </a:solidFill>
                <a:latin typeface="+mn-lt"/>
              </a:rPr>
              <a:t>Если организаторы конкурса просят что-либо оплатить,</a:t>
            </a:r>
            <a:br>
              <a:rPr lang="ru-RU" sz="2000" dirty="0">
                <a:solidFill>
                  <a:schemeClr val="bg1"/>
                </a:solidFill>
                <a:latin typeface="+mn-lt"/>
              </a:rPr>
            </a:br>
            <a:r>
              <a:rPr lang="ru-RU" sz="2000" dirty="0">
                <a:solidFill>
                  <a:schemeClr val="bg1"/>
                </a:solidFill>
                <a:latin typeface="+mn-lt"/>
              </a:rPr>
              <a:t>это повод насторожиться</a:t>
            </a:r>
          </a:p>
          <a:p>
            <a:pPr hangingPunct="1"/>
            <a:endParaRPr lang="ru-RU" sz="2000" dirty="0">
              <a:solidFill>
                <a:schemeClr val="bg1"/>
              </a:solidFill>
              <a:latin typeface="+mn-lt"/>
            </a:endParaRPr>
          </a:p>
          <a:p>
            <a:pPr hangingPunct="1"/>
            <a:r>
              <a:rPr lang="ru-RU" sz="2000" dirty="0">
                <a:solidFill>
                  <a:schemeClr val="bg1"/>
                </a:solidFill>
                <a:latin typeface="+mn-lt"/>
              </a:rPr>
              <a:t>Прежде чем испытать удачу в онлайн-розыгрышах, надо убедиться, что это не мошенничество: почитать отзывы в интернете, новости. Не исключено, что организаторы уже были замешаны в скандалах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97D81A-8C7D-46CC-C083-F098EE31D1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783"/>
          <a:stretch/>
        </p:blipFill>
        <p:spPr>
          <a:xfrm>
            <a:off x="1207802" y="3889707"/>
            <a:ext cx="4157926" cy="296829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DCCA33-AE6F-EBDE-06B9-5DF99BAF97D3}"/>
              </a:ext>
            </a:extLst>
          </p:cNvPr>
          <p:cNvSpPr/>
          <p:nvPr/>
        </p:nvSpPr>
        <p:spPr>
          <a:xfrm>
            <a:off x="11114784" y="5888506"/>
            <a:ext cx="1077216" cy="969494"/>
          </a:xfrm>
          <a:prstGeom prst="rect">
            <a:avLst/>
          </a:prstGeom>
          <a:solidFill>
            <a:srgbClr val="006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83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8339D-EB37-4A07-6A0C-664A1823F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90BB75-E505-A66C-80A4-C2EA207AD403}"/>
              </a:ext>
            </a:extLst>
          </p:cNvPr>
          <p:cNvSpPr/>
          <p:nvPr/>
        </p:nvSpPr>
        <p:spPr>
          <a:xfrm>
            <a:off x="1260389" y="807308"/>
            <a:ext cx="980303" cy="4695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Google Shape;556;p33">
            <a:extLst>
              <a:ext uri="{FF2B5EF4-FFF2-40B4-BE49-F238E27FC236}">
                <a16:creationId xmlns:a16="http://schemas.microsoft.com/office/drawing/2014/main" id="{C10DBD2C-8AF7-DCF8-BD23-C72059DD1F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2036" y="1871720"/>
            <a:ext cx="4344740" cy="2954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3600" b="0" dirty="0"/>
              <a:t>Обещают легкие деньги за переводы</a:t>
            </a:r>
            <a:br>
              <a:rPr lang="ru-RU" sz="3600" b="0" dirty="0"/>
            </a:br>
            <a:r>
              <a:rPr lang="ru-RU" sz="3600" b="0" dirty="0"/>
              <a:t>с банковских карт</a:t>
            </a:r>
            <a:endParaRPr lang="ru-RU" sz="3600" dirty="0"/>
          </a:p>
        </p:txBody>
      </p:sp>
      <p:sp>
        <p:nvSpPr>
          <p:cNvPr id="4" name="Google Shape;557;p33">
            <a:extLst>
              <a:ext uri="{FF2B5EF4-FFF2-40B4-BE49-F238E27FC236}">
                <a16:creationId xmlns:a16="http://schemas.microsoft.com/office/drawing/2014/main" id="{DD6D6E6C-D09D-E352-2E87-FA3C15A9A96B}"/>
              </a:ext>
            </a:extLst>
          </p:cNvPr>
          <p:cNvSpPr txBox="1">
            <a:spLocks/>
          </p:cNvSpPr>
          <p:nvPr/>
        </p:nvSpPr>
        <p:spPr>
          <a:xfrm>
            <a:off x="2452034" y="552680"/>
            <a:ext cx="3506314" cy="95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3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i="0" kern="1200" spc="-100" baseline="0">
                <a:solidFill>
                  <a:schemeClr val="tx2"/>
                </a:solidFill>
                <a:latin typeface="+mj-lt"/>
                <a:ea typeface="Montserrat" charset="0"/>
                <a:cs typeface="Montserrat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ru-RU" dirty="0">
                <a:solidFill>
                  <a:srgbClr val="0062F0"/>
                </a:solidFill>
              </a:rPr>
              <a:t>Уловка 4:</a:t>
            </a:r>
            <a:endParaRPr lang="en" dirty="0">
              <a:solidFill>
                <a:srgbClr val="0062F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905E2C9-818E-5127-64AA-FF6E8E37A10E}"/>
              </a:ext>
            </a:extLst>
          </p:cNvPr>
          <p:cNvSpPr/>
          <p:nvPr/>
        </p:nvSpPr>
        <p:spPr>
          <a:xfrm>
            <a:off x="6826273" y="1276865"/>
            <a:ext cx="5365727" cy="3269926"/>
          </a:xfrm>
          <a:prstGeom prst="rect">
            <a:avLst/>
          </a:prstGeom>
          <a:solidFill>
            <a:srgbClr val="FF206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A83C4CBA-5B62-FDE5-5826-45813C661E03}"/>
              </a:ext>
            </a:extLst>
          </p:cNvPr>
          <p:cNvSpPr txBox="1">
            <a:spLocks/>
          </p:cNvSpPr>
          <p:nvPr/>
        </p:nvSpPr>
        <p:spPr>
          <a:xfrm>
            <a:off x="7221906" y="1945460"/>
            <a:ext cx="4574459" cy="2262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59" tIns="22859" rIns="22859" bIns="22859" numCol="1" spcCol="38100">
            <a:sp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3081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177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273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369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/>
            <a:r>
              <a:rPr lang="ru-RU" sz="2400" dirty="0">
                <a:solidFill>
                  <a:schemeClr val="bg1"/>
                </a:solidFill>
                <a:latin typeface="+mn-lt"/>
              </a:rPr>
              <a:t>Соглашаясь на такие предложения можно нажить серьезные проблемы. Когда ваши данные попадут в базу </a:t>
            </a:r>
            <a:r>
              <a:rPr lang="ru-RU" sz="2400" dirty="0" err="1">
                <a:solidFill>
                  <a:schemeClr val="bg1"/>
                </a:solidFill>
                <a:latin typeface="+mn-lt"/>
              </a:rPr>
              <a:t>дропперов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, заблокируются все карты</a:t>
            </a: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FCC47AD3-A062-1A76-512F-22EF76E4F1D2}"/>
              </a:ext>
            </a:extLst>
          </p:cNvPr>
          <p:cNvSpPr txBox="1">
            <a:spLocks/>
          </p:cNvSpPr>
          <p:nvPr/>
        </p:nvSpPr>
        <p:spPr>
          <a:xfrm>
            <a:off x="1704168" y="4911531"/>
            <a:ext cx="6761406" cy="1708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59" tIns="22859" rIns="22859" bIns="22859" numCol="1" spcCol="38100">
            <a:sp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3081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177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273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369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/>
            <a:r>
              <a:rPr lang="ru-RU" sz="1800" b="0" dirty="0">
                <a:solidFill>
                  <a:schemeClr val="tx1"/>
                </a:solidFill>
                <a:latin typeface="+mn-lt"/>
              </a:rPr>
              <a:t>Мошенники часто предлагают схему в которой можно заработать: </a:t>
            </a:r>
            <a:r>
              <a:rPr lang="ru-RU" sz="1800" dirty="0">
                <a:solidFill>
                  <a:srgbClr val="FF206E"/>
                </a:solidFill>
                <a:latin typeface="+mn-lt"/>
              </a:rPr>
              <a:t>чем больше денег перекинешь, тем</a:t>
            </a:r>
            <a:br>
              <a:rPr lang="ru-RU" sz="1800" dirty="0">
                <a:solidFill>
                  <a:srgbClr val="FF206E"/>
                </a:solidFill>
                <a:latin typeface="+mn-lt"/>
              </a:rPr>
            </a:br>
            <a:r>
              <a:rPr lang="ru-RU" sz="1800" dirty="0">
                <a:solidFill>
                  <a:srgbClr val="FF206E"/>
                </a:solidFill>
                <a:latin typeface="+mn-lt"/>
              </a:rPr>
              <a:t>больше получишь. </a:t>
            </a:r>
            <a:r>
              <a:rPr lang="ru-RU" sz="1800" b="0" dirty="0">
                <a:solidFill>
                  <a:schemeClr val="tx1"/>
                </a:solidFill>
                <a:latin typeface="+mn-lt"/>
              </a:rPr>
              <a:t>Иногда они даже не просят ничего</a:t>
            </a:r>
            <a:br>
              <a:rPr lang="ru-RU" sz="1800" b="0" dirty="0">
                <a:solidFill>
                  <a:schemeClr val="tx1"/>
                </a:solidFill>
                <a:latin typeface="+mn-lt"/>
              </a:rPr>
            </a:br>
            <a:r>
              <a:rPr lang="ru-RU" sz="1800" b="0" dirty="0">
                <a:solidFill>
                  <a:schemeClr val="tx1"/>
                </a:solidFill>
                <a:latin typeface="+mn-lt"/>
              </a:rPr>
              <a:t>никому перечислять. Достаточно только оформить карту и за вознаграждение передать ее человеку, который выдает себя за выполняющего план продаж сотрудника банка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74E243-9172-FE08-66CD-720CAF4281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8593" y="4412338"/>
            <a:ext cx="3696929" cy="244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56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D73E8-95FF-C3E4-2082-85265DD8D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D86D50-ED67-16ED-F949-3D6A9F26D6DE}"/>
              </a:ext>
            </a:extLst>
          </p:cNvPr>
          <p:cNvSpPr/>
          <p:nvPr/>
        </p:nvSpPr>
        <p:spPr>
          <a:xfrm>
            <a:off x="1260389" y="807308"/>
            <a:ext cx="980303" cy="4695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Google Shape;556;p33">
            <a:extLst>
              <a:ext uri="{FF2B5EF4-FFF2-40B4-BE49-F238E27FC236}">
                <a16:creationId xmlns:a16="http://schemas.microsoft.com/office/drawing/2014/main" id="{82141D25-77DD-55FE-CAD2-B2A18A9179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2036" y="1871720"/>
            <a:ext cx="3643964" cy="18466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3600" b="0" dirty="0"/>
              <a:t>Продают ответы на вопросы ЕГЭ</a:t>
            </a:r>
            <a:endParaRPr lang="ru-RU" sz="3600" dirty="0"/>
          </a:p>
        </p:txBody>
      </p:sp>
      <p:sp>
        <p:nvSpPr>
          <p:cNvPr id="4" name="Google Shape;557;p33">
            <a:extLst>
              <a:ext uri="{FF2B5EF4-FFF2-40B4-BE49-F238E27FC236}">
                <a16:creationId xmlns:a16="http://schemas.microsoft.com/office/drawing/2014/main" id="{C682665D-55D7-A04F-120E-88B261B5DCA9}"/>
              </a:ext>
            </a:extLst>
          </p:cNvPr>
          <p:cNvSpPr txBox="1">
            <a:spLocks/>
          </p:cNvSpPr>
          <p:nvPr/>
        </p:nvSpPr>
        <p:spPr>
          <a:xfrm>
            <a:off x="2452034" y="552680"/>
            <a:ext cx="3506314" cy="95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3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i="0" kern="1200" spc="-100" baseline="0">
                <a:solidFill>
                  <a:schemeClr val="tx2"/>
                </a:solidFill>
                <a:latin typeface="+mj-lt"/>
                <a:ea typeface="Montserrat" charset="0"/>
                <a:cs typeface="Montserrat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ru-RU" dirty="0">
                <a:solidFill>
                  <a:srgbClr val="0062F0"/>
                </a:solidFill>
              </a:rPr>
              <a:t>Уловка 5:</a:t>
            </a:r>
            <a:endParaRPr lang="en" dirty="0">
              <a:solidFill>
                <a:srgbClr val="0062F0"/>
              </a:solidFill>
            </a:endParaRP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FBDF7BDA-3FB0-CFF1-A501-18084B19E335}"/>
              </a:ext>
            </a:extLst>
          </p:cNvPr>
          <p:cNvSpPr txBox="1">
            <a:spLocks/>
          </p:cNvSpPr>
          <p:nvPr/>
        </p:nvSpPr>
        <p:spPr>
          <a:xfrm>
            <a:off x="2452034" y="4104720"/>
            <a:ext cx="3643965" cy="1585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59" tIns="22859" rIns="22859" bIns="22859" numCol="1" spcCol="38100">
            <a:sp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3081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177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273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369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/>
            <a:r>
              <a:rPr lang="ru-RU" sz="2000" b="0" dirty="0">
                <a:solidFill>
                  <a:schemeClr val="tx1"/>
                </a:solidFill>
                <a:latin typeface="+mn-lt"/>
              </a:rPr>
              <a:t>Аферисты утверждают, что у них есть верные ответы, и обещают прислать их за несколько часов до экзамена.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FCCF317-F0EA-FC7B-70BD-BA10DFBF16C5}"/>
              </a:ext>
            </a:extLst>
          </p:cNvPr>
          <p:cNvSpPr/>
          <p:nvPr/>
        </p:nvSpPr>
        <p:spPr>
          <a:xfrm>
            <a:off x="6477001" y="929148"/>
            <a:ext cx="5715000" cy="3990956"/>
          </a:xfrm>
          <a:prstGeom prst="rect">
            <a:avLst/>
          </a:prstGeom>
          <a:solidFill>
            <a:srgbClr val="FF25E5">
              <a:alpha val="189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18BF6493-1130-E0CE-9A7C-5A89CE64D6D1}"/>
              </a:ext>
            </a:extLst>
          </p:cNvPr>
          <p:cNvSpPr txBox="1">
            <a:spLocks/>
          </p:cNvSpPr>
          <p:nvPr/>
        </p:nvSpPr>
        <p:spPr>
          <a:xfrm>
            <a:off x="6826274" y="1276865"/>
            <a:ext cx="4279261" cy="3123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59" tIns="22859" rIns="22859" bIns="22859" numCol="1" spcCol="38100">
            <a:sp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3081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177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273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369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/>
            <a:r>
              <a:rPr lang="ru-RU" sz="2000" dirty="0">
                <a:solidFill>
                  <a:schemeClr val="tx1"/>
                </a:solidFill>
                <a:latin typeface="+mn-lt"/>
              </a:rPr>
              <a:t>Ученикам предлагают заплатить от 1000 до 20 000 рублей за один или сразу несколько предметов. </a:t>
            </a:r>
          </a:p>
          <a:p>
            <a:pPr hangingPunct="1"/>
            <a:endParaRPr lang="ru-RU" sz="2000" dirty="0">
              <a:solidFill>
                <a:schemeClr val="tx1"/>
              </a:solidFill>
              <a:latin typeface="+mn-lt"/>
            </a:endParaRPr>
          </a:p>
          <a:p>
            <a:pPr hangingPunct="1"/>
            <a:r>
              <a:rPr lang="ru-RU" sz="2000" dirty="0">
                <a:solidFill>
                  <a:schemeClr val="tx1"/>
                </a:solidFill>
                <a:latin typeface="+mn-lt"/>
              </a:rPr>
              <a:t>Но когда подросток переводит нужную сумму, ему приходят решения прошлогодних заданий или какой-то случайный набор ответов. Зачастую мошенники просто исчезают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D904DA6-224D-DB2F-8E5A-93E2EBD29164}"/>
              </a:ext>
            </a:extLst>
          </p:cNvPr>
          <p:cNvSpPr/>
          <p:nvPr/>
        </p:nvSpPr>
        <p:spPr>
          <a:xfrm>
            <a:off x="5399785" y="5888506"/>
            <a:ext cx="1077216" cy="969494"/>
          </a:xfrm>
          <a:prstGeom prst="rect">
            <a:avLst/>
          </a:prstGeom>
          <a:solidFill>
            <a:srgbClr val="006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DE201D9-20D6-D9F6-FCA6-3307B6B23D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3284" y="4367130"/>
            <a:ext cx="3170904" cy="249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2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B5A3216-D341-2A86-A849-09FEDAB59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Практическое задание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B0603D-6F9B-9095-D4DF-4F413B3FB016}"/>
              </a:ext>
            </a:extLst>
          </p:cNvPr>
          <p:cNvSpPr txBox="1"/>
          <p:nvPr/>
        </p:nvSpPr>
        <p:spPr>
          <a:xfrm>
            <a:off x="6477000" y="2321003"/>
            <a:ext cx="5518507" cy="2215991"/>
          </a:xfrm>
          <a:prstGeom prst="rect">
            <a:avLst/>
          </a:prstGeom>
          <a:noFill/>
        </p:spPr>
        <p:txBody>
          <a:bodyPr wrap="square" lIns="0" tIns="0" rIns="216000" bIns="0" rtlCol="0">
            <a:spAutoFit/>
          </a:bodyPr>
          <a:lstStyle/>
          <a:p>
            <a:r>
              <a:rPr lang="ru-RU" dirty="0"/>
              <a:t>Выберите одну из уловок мошенников и напишите пост о том, какие меры можно предпринять, чтобы не лишиться карманных денег. </a:t>
            </a:r>
          </a:p>
          <a:p>
            <a:endParaRPr lang="ru-RU" dirty="0"/>
          </a:p>
          <a:p>
            <a:r>
              <a:rPr lang="ru-RU" dirty="0"/>
              <a:t>Чтобы ваш пост был ярким и запоминающимся, рекомендуем добавить картинки и инфографику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F09C5E-EEA8-CF22-A529-1D30525038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1" y="567284"/>
            <a:ext cx="4762500" cy="62907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1505AA6-ABFC-BD80-CDDB-93B95B007D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01877">
            <a:off x="4015618" y="695852"/>
            <a:ext cx="1553497" cy="258916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21E44B9-DDD5-7205-EBD4-C8C8FCE063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1445" flipH="1">
            <a:off x="4992986" y="4613816"/>
            <a:ext cx="1706305" cy="15356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4B172A4-7834-FC20-E06D-28B155246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57237" flipH="1">
            <a:off x="1054060" y="2498622"/>
            <a:ext cx="1727200" cy="14478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30228BD-2249-E05E-610C-768C521CED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06303">
            <a:off x="7783728" y="4084793"/>
            <a:ext cx="2645461" cy="200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8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Pro Presentation Template">
  <a:themeElements>
    <a:clrScheme name="Tech Color">
      <a:dk1>
        <a:srgbClr val="232323"/>
      </a:dk1>
      <a:lt1>
        <a:srgbClr val="F6F7FB"/>
      </a:lt1>
      <a:dk2>
        <a:srgbClr val="00053E"/>
      </a:dk2>
      <a:lt2>
        <a:srgbClr val="FFFFFF"/>
      </a:lt2>
      <a:accent1>
        <a:srgbClr val="4640E1"/>
      </a:accent1>
      <a:accent2>
        <a:srgbClr val="6E21D1"/>
      </a:accent2>
      <a:accent3>
        <a:srgbClr val="E55F91"/>
      </a:accent3>
      <a:accent4>
        <a:srgbClr val="16DBC8"/>
      </a:accent4>
      <a:accent5>
        <a:srgbClr val="7030BD"/>
      </a:accent5>
      <a:accent6>
        <a:srgbClr val="3C4EBC"/>
      </a:accent6>
      <a:hlink>
        <a:srgbClr val="5352F5"/>
      </a:hlink>
      <a:folHlink>
        <a:srgbClr val="BFBFBF"/>
      </a:folHlink>
    </a:clrScheme>
    <a:fontScheme name="Arial Black/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wrap="square" lIns="0" tIns="0" rIns="0" bIns="0" rtlCol="0" anchor="t">
        <a:noAutofit/>
      </a:bodyPr>
      <a:lstStyle>
        <a:defPPr algn="ctr">
          <a:spcBef>
            <a:spcPts val="1000"/>
          </a:spcBef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>
          <a:lnSpc>
            <a:spcPct val="130000"/>
          </a:lnSpc>
          <a:spcBef>
            <a:spcPts val="1000"/>
          </a:spcBef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3544</TotalTime>
  <Words>435</Words>
  <Application>Microsoft Macintosh PowerPoint</Application>
  <PresentationFormat>Широкоэкранный</PresentationFormat>
  <Paragraphs>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Pro Presentation Template</vt:lpstr>
      <vt:lpstr>Как защитить детей от онлайн-мошенников </vt:lpstr>
      <vt:lpstr>Как мошенники обманывают детей</vt:lpstr>
      <vt:lpstr>Рассказываем, какие уловки мошенники используют сегодня, чтобы обмануть детей и добраться до их карманных денег или до банковских счетов их родителей</vt:lpstr>
      <vt:lpstr>Мошенники создают фейковые страницы для онлайн-покупок</vt:lpstr>
      <vt:lpstr>Предлагают быстрое обогащение</vt:lpstr>
      <vt:lpstr>Завлекают «выигрышами» в конкурсах</vt:lpstr>
      <vt:lpstr>Обещают легкие деньги за переводы с банковских карт</vt:lpstr>
      <vt:lpstr>Продают ответы на вопросы ЕГЭ</vt:lpstr>
      <vt:lpstr>Практическое задание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 BOX</dc:title>
  <dc:creator>Финансовое просвещение</dc:creator>
  <cp:lastModifiedBy>Молявина Екатерина Сергеевна</cp:lastModifiedBy>
  <cp:revision>27</cp:revision>
  <dcterms:created xsi:type="dcterms:W3CDTF">2020-03-20T15:50:25Z</dcterms:created>
  <dcterms:modified xsi:type="dcterms:W3CDTF">2024-10-08T10:57:36Z</dcterms:modified>
</cp:coreProperties>
</file>