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6"/>
  </p:notesMasterIdLst>
  <p:sldIdLst>
    <p:sldId id="256" r:id="rId2"/>
    <p:sldId id="287" r:id="rId3"/>
    <p:sldId id="288" r:id="rId4"/>
    <p:sldId id="266" r:id="rId5"/>
    <p:sldId id="259" r:id="rId6"/>
    <p:sldId id="262" r:id="rId7"/>
    <p:sldId id="264" r:id="rId8"/>
    <p:sldId id="296" r:id="rId9"/>
    <p:sldId id="297" r:id="rId10"/>
    <p:sldId id="298" r:id="rId11"/>
    <p:sldId id="294" r:id="rId12"/>
    <p:sldId id="276" r:id="rId13"/>
    <p:sldId id="293" r:id="rId14"/>
    <p:sldId id="29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0F164-6B00-4F2D-ABA1-A32019C785BA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C75D0-9C62-4AAD-9084-C6AB7E8777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8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med" advTm="2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5C3C78-718A-4D70-BC89-B30658D8EFC8}" type="datetimeFigureOut">
              <a:rPr lang="ru-RU" smtClean="0"/>
              <a:pPr/>
              <a:t>15.03.2023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7ABA4A1-6076-4640-A10D-C6B0B79DA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2000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egov-buryatia.ru/horinsk/deyatelnost/napravleniya-deyatelnosti/komitet-po-ekonomiki-i-finansam/?clear_cache=Y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908720"/>
            <a:ext cx="8572560" cy="3672408"/>
          </a:xfrm>
        </p:spPr>
        <p:txBody>
          <a:bodyPr>
            <a:noAutofit/>
          </a:bodyPr>
          <a:lstStyle/>
          <a:p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к Решению о бюджете от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№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1-46/22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 бюджете муниципального образования «</a:t>
            </a:r>
            <a:r>
              <a:rPr lang="ru-RU" sz="3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район» на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годов»</a:t>
            </a:r>
            <a:endParaRPr lang="ru-RU" sz="3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786322"/>
            <a:ext cx="3500462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ХоринскийМР_ПП-0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428" y="495314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3116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19301"/>
              </p:ext>
            </p:extLst>
          </p:nvPr>
        </p:nvGraphicFramePr>
        <p:xfrm>
          <a:off x="467544" y="764704"/>
          <a:ext cx="8028892" cy="47898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72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строительства и жилищно-коммунального комплекса, энергетики и транспортной инфраструктуры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"Совершенствование муниципального управления"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"Управление муниципальными финансами"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имущественных и земельных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агропромышленного комплекса в МО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12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«Формирование современной городской среды»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7719980"/>
      </p:ext>
    </p:extLst>
  </p:cSld>
  <p:clrMapOvr>
    <a:masterClrMapping/>
  </p:clrMapOvr>
  <p:transition spd="med" advTm="2000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defTabSz="912813"/>
            <a:r>
              <a:rPr lang="ru-RU" altLang="ru-RU" sz="2400" smtClean="0"/>
              <a:t/>
            </a:r>
            <a:br>
              <a:rPr lang="ru-RU" altLang="ru-RU" sz="2400" smtClean="0"/>
            </a:b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9358" y="373063"/>
            <a:ext cx="8229600" cy="3886200"/>
          </a:xfrm>
          <a:prstGeom prst="rect">
            <a:avLst/>
          </a:prstGeom>
        </p:spPr>
        <p:txBody>
          <a:bodyPr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  <a:p>
            <a:pPr algn="ctr" defTabSz="912813">
              <a:lnSpc>
                <a:spcPct val="80000"/>
              </a:lnSpc>
              <a:buFontTx/>
              <a:buNone/>
            </a:pP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«</a:t>
            </a:r>
            <a:r>
              <a:rPr lang="ru-RU" altLang="ru-RU" sz="3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Хоринский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район» функционирует: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dirty="0" smtClean="0"/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общеобразовательных школ</a:t>
            </a:r>
          </a:p>
          <a:p>
            <a:pPr lvl="2" defTabSz="912813">
              <a:lnSpc>
                <a:spcPct val="80000"/>
              </a:lnSpc>
              <a:buClrTx/>
              <a:buFont typeface="Wingdings" pitchFamily="2" charset="2"/>
              <a:buChar char="Ø"/>
            </a:pP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дошкольных образовательных учреждений</a:t>
            </a:r>
          </a:p>
          <a:p>
            <a:pPr marL="457200" lvl="2" indent="-457200" defTabSz="912813">
              <a:lnSpc>
                <a:spcPct val="80000"/>
              </a:lnSpc>
              <a:buFont typeface="Wingdings" pitchFamily="2" charset="2"/>
              <a:buChar char="Ø"/>
            </a:pP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 учреждения дополнительного образования</a:t>
            </a:r>
            <a:endParaRPr lang="ru-RU" alt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b="1" dirty="0" smtClean="0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193638" y="6250164"/>
            <a:ext cx="3786691" cy="365125"/>
          </a:xfrm>
          <a:noFill/>
        </p:spPr>
        <p:txBody>
          <a:bodyPr/>
          <a:lstStyle/>
          <a:p>
            <a:pPr defTabSz="912813"/>
            <a:fld id="{63338254-A9D9-4E6A-A44A-7EF92FE68CC1}" type="slidenum">
              <a:rPr lang="ru-RU" altLang="ru-RU"/>
              <a:pPr defTabSz="912813"/>
              <a:t>11</a:t>
            </a:fld>
            <a:endParaRPr lang="ru-RU" altLang="ru-RU"/>
          </a:p>
        </p:txBody>
      </p:sp>
      <p:pic>
        <p:nvPicPr>
          <p:cNvPr id="6" name="Picture 4" descr="images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884" y="4381501"/>
            <a:ext cx="2535115" cy="21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Levon.Khodoyan\Pictures\57eecf03-472c-4137-ab5d-4efe0d045d5f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757" y="4372171"/>
            <a:ext cx="2456283" cy="223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Levon.Khodoyan\Pictures\f23c9de41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9032" y="4392252"/>
            <a:ext cx="293344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84785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683248-CC14-46DB-BF99-5E36B09025BB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ru-RU" altLang="ru-RU" sz="1200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4294967295"/>
          </p:nvPr>
        </p:nvSpPr>
        <p:spPr>
          <a:xfrm>
            <a:off x="914400" y="495301"/>
            <a:ext cx="8229600" cy="4175125"/>
          </a:xfrm>
        </p:spPr>
        <p:txBody>
          <a:bodyPr/>
          <a:lstStyle/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МО </a:t>
            </a:r>
            <a:endParaRPr lang="en-US" alt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2813">
              <a:buFontTx/>
              <a:buNone/>
            </a:pP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Хоринского</a:t>
            </a:r>
            <a:r>
              <a:rPr lang="ru-RU" alt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района» функционирует: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dirty="0" smtClean="0"/>
              <a:t> </a:t>
            </a:r>
            <a:r>
              <a:rPr lang="ru-RU" altLang="ru-RU" sz="2800" dirty="0" smtClean="0"/>
              <a:t>Дома культуры;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 библиотека (с филиалами); 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/>
              <a:t>1</a:t>
            </a:r>
            <a:r>
              <a:rPr lang="ru-RU" altLang="ru-RU" sz="2800" dirty="0" smtClean="0"/>
              <a:t> краеведческий музей;</a:t>
            </a:r>
          </a:p>
          <a:p>
            <a:pPr lvl="2" defTabSz="912813">
              <a:lnSpc>
                <a:spcPct val="80000"/>
              </a:lnSpc>
            </a:pPr>
            <a:r>
              <a:rPr lang="ru-RU" altLang="ru-RU" sz="2800" dirty="0" smtClean="0"/>
              <a:t>1 детская школа искусств.</a:t>
            </a:r>
          </a:p>
          <a:p>
            <a:pPr defTabSz="912813">
              <a:lnSpc>
                <a:spcPct val="80000"/>
              </a:lnSpc>
              <a:buFontTx/>
              <a:buNone/>
            </a:pPr>
            <a:endParaRPr lang="ru-RU" altLang="ru-RU" sz="2400" dirty="0" smtClean="0"/>
          </a:p>
        </p:txBody>
      </p:sp>
      <p:pic>
        <p:nvPicPr>
          <p:cNvPr id="2" name="Picture 2" descr="Z:\ЯСД\ПРЕЗЕНТАЦИЯ\Подборка фото 2017\ашангы эрьедэ сагаалга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266" y="3871148"/>
            <a:ext cx="2750961" cy="210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Z:\ЯСД\ПРЕЗЕНТАЦИЯ\Подборка фото 2017\родни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06625"/>
            <a:ext cx="2664296" cy="222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Z:\ЧОВ\МАЖ\САЯНА\фото баннера по туризму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1506" y="3927488"/>
            <a:ext cx="2686600" cy="205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102627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5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6" y="1340768"/>
            <a:ext cx="784887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Контакты</a:t>
            </a:r>
            <a:b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Комитет по экономике и финансам</a:t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МО «</a:t>
            </a:r>
            <a:r>
              <a:rPr lang="ru-RU" sz="2400" b="1" i="1" dirty="0" err="1">
                <a:solidFill>
                  <a:schemeClr val="accent1">
                    <a:lumMod val="50000"/>
                  </a:schemeClr>
                </a:solidFill>
              </a:rPr>
              <a:t>Хоринский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 район»</a:t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i="1" dirty="0">
                <a:hlinkClick r:id="rId2"/>
              </a:rPr>
              <a:t>http://egov-buryatia.ru/horinsk/deyatelnost/napravleniya-deyatelnosti/komitet-po-ekonomiki-i-finansam/?clear_cache=Y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671410, Республика Бурятия,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район, село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улица Первомайская, дом  № 41, </a:t>
            </a:r>
            <a:r>
              <a:rPr lang="ru-RU" sz="2400" i="1" dirty="0" err="1">
                <a:latin typeface="Times New Roman" pitchFamily="18" charset="0"/>
                <a:cs typeface="Times New Roman" pitchFamily="18" charset="0"/>
              </a:rPr>
              <a:t>каб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№ 26,24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Режим работы:</a:t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Понедельник -Четверг с 8.30 до 17.00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Пятница                         с 8.30 до  16.00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Перерыв на обед           с 13.00 до 14.00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492896"/>
            <a:ext cx="6805068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</a:t>
            </a:r>
          </a:p>
          <a:p>
            <a:pPr algn="ctr"/>
            <a:r>
              <a:rPr lang="ru-RU" sz="65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65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000">
        <p14:flash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3" y="1928802"/>
            <a:ext cx="8715436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Перед вами информационный материал – «Бюджет для граждан», который познакомит Вас с основными параметрами бюджета муниципального образования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район» на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годы. </a:t>
            </a:r>
          </a:p>
          <a:p>
            <a:pPr algn="just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Представленная в доступной форме информация, предназначена для широкого круга пользователей и обеспечивает реализацию принципов прозрачности, открытости и обеспечения полного и доступного информирования граждан о бюджете.</a:t>
            </a:r>
          </a:p>
          <a:p>
            <a:endParaRPr lang="ru-RU" dirty="0" smtClean="0"/>
          </a:p>
          <a:p>
            <a:pPr algn="r"/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Комитет по экономике и финансам МО «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район»</a:t>
            </a:r>
            <a:endParaRPr lang="ru-RU" sz="1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Хоринского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ХоринскийМР_ПП-0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575706" cy="1298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7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338328"/>
            <a:ext cx="8715436" cy="12527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G:\решение о бюджете на 2017-2019 год\image_gall8e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286256"/>
            <a:ext cx="609600" cy="609600"/>
          </a:xfrm>
          <a:prstGeom prst="rect">
            <a:avLst/>
          </a:prstGeom>
          <a:noFill/>
        </p:spPr>
      </p:pic>
      <p:pic>
        <p:nvPicPr>
          <p:cNvPr id="39939" name="Picture 3" descr="G:\решение о бюджете на 2017-2019 год\image_gallery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5072074"/>
            <a:ext cx="609600" cy="609600"/>
          </a:xfrm>
          <a:prstGeom prst="rect">
            <a:avLst/>
          </a:prstGeom>
          <a:noFill/>
        </p:spPr>
      </p:pic>
      <p:pic>
        <p:nvPicPr>
          <p:cNvPr id="39940" name="Picture 4" descr="G:\решение о бюджете на 2017-2019 год\image_gallery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5786454"/>
            <a:ext cx="609600" cy="609600"/>
          </a:xfrm>
          <a:prstGeom prst="rect">
            <a:avLst/>
          </a:prstGeom>
          <a:noFill/>
        </p:spPr>
      </p:pic>
      <p:pic>
        <p:nvPicPr>
          <p:cNvPr id="39941" name="Picture 5" descr="G:\решение о бюджете на 2017-2019 год\image_ga1ller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4786322"/>
            <a:ext cx="609600" cy="609600"/>
          </a:xfrm>
          <a:prstGeom prst="rect">
            <a:avLst/>
          </a:prstGeom>
          <a:noFill/>
        </p:spPr>
      </p:pic>
      <p:pic>
        <p:nvPicPr>
          <p:cNvPr id="39942" name="Picture 6" descr="G:\решение о бюджете на 2017-2019 год\image_ga5llery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86776" y="4071942"/>
            <a:ext cx="609600" cy="609600"/>
          </a:xfrm>
          <a:prstGeom prst="rect">
            <a:avLst/>
          </a:prstGeom>
          <a:noFill/>
        </p:spPr>
      </p:pic>
      <p:pic>
        <p:nvPicPr>
          <p:cNvPr id="39943" name="Picture 7" descr="G:\решение о бюджете на 2017-2019 год\image_ga2ller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5500702"/>
            <a:ext cx="609600" cy="609600"/>
          </a:xfrm>
          <a:prstGeom prst="rect">
            <a:avLst/>
          </a:prstGeom>
          <a:noFill/>
        </p:spPr>
      </p:pic>
      <p:pic>
        <p:nvPicPr>
          <p:cNvPr id="13" name="Рисунок 12" descr="ХоринскийМР_ПП-0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9"/>
            <a:ext cx="1224136" cy="1008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E:\Мои документы\Бюджет для граждан\index-img(109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01786"/>
            <a:ext cx="8573418" cy="491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70080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Районный центр –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Территория - 13 431 тысяч кв.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Население - 17 896 человек (за 2014 г.);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Расстояние от Улан-Удэ до с.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Хоринск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- 150 километров;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Дата образования района  - 1923 года.</a:t>
            </a:r>
          </a:p>
        </p:txBody>
      </p:sp>
    </p:spTree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75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75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75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75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7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75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75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Маша Плэтика\решение о бюджете на 2017-2019 год\budge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28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643182"/>
            <a:ext cx="2656315" cy="180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2910" y="6215082"/>
            <a:ext cx="814393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78520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/>
        </p:nvSpPr>
        <p:spPr bwMode="auto">
          <a:xfrm>
            <a:off x="6877050" y="6098380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24C38D-3B32-49FE-9256-7AF529556865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altLang="ru-RU" sz="1200"/>
          </a:p>
        </p:txBody>
      </p:sp>
      <p:sp>
        <p:nvSpPr>
          <p:cNvPr id="3" name="Rectangle 2"/>
          <p:cNvSpPr>
            <a:spLocks noGrp="1" noChangeArrowheads="1"/>
          </p:cNvSpPr>
          <p:nvPr/>
        </p:nvSpPr>
        <p:spPr bwMode="auto">
          <a:xfrm>
            <a:off x="1676400" y="302418"/>
            <a:ext cx="60975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Какие бывают бюджеты?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39738" y="758030"/>
            <a:ext cx="163671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семьи</a:t>
            </a:r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H="1">
            <a:off x="2686844" y="884235"/>
            <a:ext cx="750888" cy="3175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4730750" y="823118"/>
            <a:ext cx="0" cy="936625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5841321" y="892967"/>
            <a:ext cx="782637" cy="368300"/>
          </a:xfrm>
          <a:prstGeom prst="line">
            <a:avLst/>
          </a:prstGeom>
          <a:noFill/>
          <a:ln w="50800" cmpd="tri">
            <a:solidFill>
              <a:schemeClr val="accent5">
                <a:lumMod val="25000"/>
              </a:schemeClr>
            </a:solidFill>
            <a:round/>
            <a:headEnd/>
            <a:tailEnd type="stealth" w="lg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062288" y="1687407"/>
            <a:ext cx="31972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Бюджеты публично-правовых образований</a:t>
            </a: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706394" y="986629"/>
            <a:ext cx="2437606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Бюджет организаций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5043" y="1628800"/>
            <a:ext cx="2443163" cy="248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3710780"/>
            <a:ext cx="2566988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5175" y="3720305"/>
            <a:ext cx="2770188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286256"/>
            <a:ext cx="2000264" cy="117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5792788" y="2631280"/>
            <a:ext cx="781050" cy="719138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4721225" y="2631280"/>
            <a:ext cx="0" cy="863600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2857500" y="2631280"/>
            <a:ext cx="781050" cy="792163"/>
          </a:xfrm>
          <a:prstGeom prst="line">
            <a:avLst/>
          </a:prstGeom>
          <a:noFill/>
          <a:ln w="38100" cmpd="dbl">
            <a:solidFill>
              <a:schemeClr val="accent5">
                <a:lumMod val="25000"/>
              </a:schemeClr>
            </a:solidFill>
            <a:round/>
            <a:headEnd/>
            <a:tailEnd type="stealth" w="med" len="lg"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-28575" y="5152230"/>
            <a:ext cx="28860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(федеральный бюджет, бюджеты государственных внебюджетных фондов РФ)</a:t>
            </a: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3327400" y="5091905"/>
            <a:ext cx="28860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субъектов</a:t>
            </a:r>
          </a:p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Российской Федерации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(региональные бюджеты, бюджеты территориальных фондов ОМС)</a:t>
            </a: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6407944" y="5522356"/>
            <a:ext cx="258762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</a:rPr>
              <a:t>муниципальных образований</a:t>
            </a:r>
          </a:p>
          <a:p>
            <a:pPr algn="ctr" eaLnBrk="1" hangingPunct="1">
              <a:defRPr/>
            </a:pPr>
            <a:r>
              <a:rPr lang="ru-RU" sz="1400" b="1" dirty="0">
                <a:solidFill>
                  <a:schemeClr val="accent5">
                    <a:lumMod val="25000"/>
                  </a:schemeClr>
                </a:solidFill>
              </a:rPr>
              <a:t>(местные бюджеты)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88106" y="804292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21" name="Line 23"/>
          <p:cNvSpPr>
            <a:spLocks noChangeShapeType="1"/>
          </p:cNvSpPr>
          <p:nvPr/>
        </p:nvSpPr>
        <p:spPr bwMode="auto">
          <a:xfrm>
            <a:off x="3262313" y="2531268"/>
            <a:ext cx="2808287" cy="0"/>
          </a:xfrm>
          <a:prstGeom prst="line">
            <a:avLst/>
          </a:prstGeom>
          <a:noFill/>
          <a:ln w="44450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rgbClr val="008080"/>
              </a:solidFill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" y="1118393"/>
            <a:ext cx="2205038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581624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31763" y="270669"/>
            <a:ext cx="891540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Доходы бюджета МО «</a:t>
            </a:r>
            <a:r>
              <a:rPr lang="ru-RU" sz="2200" b="1" dirty="0" err="1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Хоринский</a:t>
            </a: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 район»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76200" y="921544"/>
            <a:ext cx="8915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Доходы бюджета МО образуются за счет налоговых и неналоговых доходов, а также за счет безвозмездных поступлений.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626225" y="6130131"/>
            <a:ext cx="231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FEE190-09A7-41B4-9F42-C33951963DC7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76200" y="816201"/>
            <a:ext cx="9204325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309938" y="1529556"/>
            <a:ext cx="2341562" cy="1096963"/>
          </a:xfrm>
          <a:prstGeom prst="roundRect">
            <a:avLst>
              <a:gd name="adj" fmla="val 16667"/>
            </a:avLst>
          </a:prstGeom>
          <a:solidFill>
            <a:srgbClr val="9966FF"/>
          </a:solidFill>
          <a:ln w="19050">
            <a:solidFill>
              <a:srgbClr val="7030A0"/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/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8808" y="3275012"/>
            <a:ext cx="2543175" cy="2670175"/>
          </a:xfrm>
          <a:prstGeom prst="rect">
            <a:avLst/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84525" y="3305969"/>
            <a:ext cx="2589213" cy="2608262"/>
          </a:xfrm>
          <a:prstGeom prst="rect">
            <a:avLst/>
          </a:prstGeom>
          <a:solidFill>
            <a:srgbClr val="BDC8ED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Неналоговые доходы – поступления от уплаты пошлин и сборов, установленных законодательством РФ, штрафов за нарушение законодательства, доходов от использования и продажи имущества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03514" y="3275012"/>
            <a:ext cx="2752725" cy="2644775"/>
          </a:xfrm>
          <a:prstGeom prst="rect">
            <a:avLst/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Безвозмездные поступления - это финансовая помощь из бюджетов других уровней (межбюджетные трансферты), от физических и юридических лиц</a:t>
            </a:r>
            <a:r>
              <a:rPr lang="ru-RU" altLang="ru-RU" sz="16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 rot="2313247">
            <a:off x="5818188" y="2228056"/>
            <a:ext cx="2047875" cy="676275"/>
          </a:xfrm>
          <a:prstGeom prst="curvedDownArrow">
            <a:avLst>
              <a:gd name="adj1" fmla="val 49208"/>
              <a:gd name="adj2" fmla="val 96397"/>
              <a:gd name="adj3" fmla="val 83417"/>
            </a:avLst>
          </a:prstGeom>
          <a:solidFill>
            <a:srgbClr val="CC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250950" y="2167731"/>
            <a:ext cx="1790700" cy="749300"/>
          </a:xfrm>
          <a:prstGeom prst="curvedUpArrow">
            <a:avLst>
              <a:gd name="adj1" fmla="val 33834"/>
              <a:gd name="adj2" fmla="val 72801"/>
              <a:gd name="adj3" fmla="val 74671"/>
            </a:avLst>
          </a:prstGeom>
          <a:solidFill>
            <a:srgbClr val="9999FF"/>
          </a:solidFill>
          <a:ln w="19050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149725" y="2713831"/>
            <a:ext cx="766763" cy="5699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BDC8ED"/>
          </a:solidFill>
          <a:ln w="15875">
            <a:solidFill>
              <a:srgbClr val="7030A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758544000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82563" y="321469"/>
            <a:ext cx="7733955" cy="369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Межбюджетные трансферты </a:t>
            </a:r>
            <a:endParaRPr lang="en-US" sz="2200" b="1" dirty="0" smtClean="0">
              <a:solidFill>
                <a:schemeClr val="accent5">
                  <a:lumMod val="25000"/>
                </a:schemeClr>
              </a:solidFill>
              <a:latin typeface="Bookman Old Style" pitchFamily="18" charset="0"/>
            </a:endParaRPr>
          </a:p>
          <a:p>
            <a:pPr algn="ctr" eaLnBrk="1" hangingPunct="1">
              <a:defRPr/>
            </a:pPr>
            <a:r>
              <a:rPr lang="ru-RU" sz="2200" b="1" dirty="0" smtClean="0">
                <a:solidFill>
                  <a:schemeClr val="accent5">
                    <a:lumMod val="25000"/>
                  </a:schemeClr>
                </a:solidFill>
                <a:latin typeface="Bookman Old Style" pitchFamily="18" charset="0"/>
              </a:rPr>
              <a:t>(безвозмездные поступления)</a:t>
            </a:r>
            <a:r>
              <a:rPr lang="ru-RU" sz="2200" dirty="0" smtClean="0">
                <a:solidFill>
                  <a:schemeClr val="accent5">
                    <a:lumMod val="25000"/>
                  </a:schemeClr>
                </a:solidFill>
              </a:rPr>
              <a:t> </a:t>
            </a: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530029" y="1018354"/>
            <a:ext cx="7733955" cy="63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buFontTx/>
              <a:buNone/>
              <a:defRPr/>
            </a:pP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Межбюджетные трансферты (безвозмездные поступления)</a:t>
            </a:r>
            <a:r>
              <a:rPr lang="ru-RU" sz="1600" dirty="0" smtClean="0">
                <a:solidFill>
                  <a:schemeClr val="accent5">
                    <a:lumMod val="25000"/>
                  </a:schemeClr>
                </a:solidFill>
              </a:rPr>
              <a:t> -</a:t>
            </a:r>
            <a:r>
              <a:rPr lang="ru-RU" sz="1600" b="1" dirty="0" smtClean="0">
                <a:solidFill>
                  <a:schemeClr val="accent5">
                    <a:lumMod val="25000"/>
                  </a:schemeClr>
                </a:solidFill>
              </a:rPr>
              <a:t> это средства одного бюджета бюджетной системы РФ, перечисляемые другому бюджету бюджетной системы РФ.</a:t>
            </a:r>
          </a:p>
        </p:txBody>
      </p:sp>
      <p:sp>
        <p:nvSpPr>
          <p:cNvPr id="4" name="Номер слайда 5"/>
          <p:cNvSpPr>
            <a:spLocks noGrp="1"/>
          </p:cNvSpPr>
          <p:nvPr/>
        </p:nvSpPr>
        <p:spPr bwMode="auto">
          <a:xfrm>
            <a:off x="6731000" y="6079331"/>
            <a:ext cx="2005100" cy="426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22411A-ABAC-4393-B26F-D7F6AE5A82BD}" type="slidenum">
              <a:rPr lang="ru-RU" altLang="ru-RU" sz="120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ru-RU" altLang="ru-RU" sz="120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482355" y="867569"/>
            <a:ext cx="7984593" cy="0"/>
          </a:xfrm>
          <a:prstGeom prst="line">
            <a:avLst/>
          </a:prstGeom>
          <a:noFill/>
          <a:ln w="47625" cmpd="dbl">
            <a:solidFill>
              <a:schemeClr val="accent5">
                <a:lumMod val="25000"/>
              </a:schemeClr>
            </a:solidFill>
            <a:round/>
            <a:headEnd/>
            <a:tailEnd/>
          </a:ln>
        </p:spPr>
        <p:txBody>
          <a:bodyPr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84188" y="2301081"/>
            <a:ext cx="6056613" cy="3286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381375" y="1551781"/>
            <a:ext cx="2031265" cy="1022185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lIns="126000" rIns="12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b="1" dirty="0"/>
              <a:t>Формы межбюджетных трансфертов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84188" y="3423445"/>
            <a:ext cx="1908345" cy="2405061"/>
          </a:xfrm>
          <a:prstGeom prst="rect">
            <a:avLst/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108000" tIns="0" rIns="10800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Дотации - 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140075" y="3369468"/>
            <a:ext cx="2582117" cy="33719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sz="1400" dirty="0"/>
          </a:p>
          <a:p>
            <a:pPr algn="ctr" eaLnBrk="1" hangingPunct="1">
              <a:defRPr/>
            </a:pPr>
            <a:r>
              <a:rPr lang="ru-RU" sz="1400" dirty="0"/>
              <a:t>Субвенции - бюджетные средства, предоставляемые бюджету другого уровня бюджетной системы РФ в целях финансового обеспечения расходных обязательств субъектов РФ и (или) муниципальных образований, возникающих при выполнении полномочий РФ,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algn="ctr" eaLnBrk="1" hangingPunct="1">
              <a:defRPr/>
            </a:pPr>
            <a:endParaRPr lang="ru-RU" sz="1400" b="1" dirty="0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453188" y="3398044"/>
            <a:ext cx="2367284" cy="2430462"/>
          </a:xfrm>
          <a:prstGeom prst="rect">
            <a:avLst/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0" tIns="0" rIns="0" bIns="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400" dirty="0"/>
              <a:t>Субсидии - бюджетные средства, предоставляемые бюджету другого уровня бюджетной системы РФ, в целях </a:t>
            </a:r>
            <a:r>
              <a:rPr lang="ru-RU" sz="1400" dirty="0" err="1"/>
              <a:t>софинансирования</a:t>
            </a:r>
            <a:r>
              <a:rPr lang="ru-RU" sz="1400" dirty="0"/>
              <a:t> расходных обязательств, возникающих при выполнении полномочий органов местного самоуправления по вопросам местного значения 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 rot="7897213">
            <a:off x="1196024" y="2208542"/>
            <a:ext cx="1823957" cy="626593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5757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4064430" y="2683660"/>
            <a:ext cx="665153" cy="59319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3">
              <a:lumMod val="75000"/>
            </a:schemeClr>
          </a:solidFill>
          <a:ln w="158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 rot="2313247">
            <a:off x="6108841" y="2181804"/>
            <a:ext cx="1900438" cy="568045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6699FF"/>
          </a:solidFill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56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28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00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7213" indent="158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03651"/>
      </p:ext>
    </p:extLst>
  </p:cSld>
  <p:clrMapOvr>
    <a:masterClrMapping/>
  </p:clrMapOvr>
  <p:transition spd="med" advTm="2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7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Основные показатели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район»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138135"/>
              </p:ext>
            </p:extLst>
          </p:nvPr>
        </p:nvGraphicFramePr>
        <p:xfrm>
          <a:off x="503548" y="2132856"/>
          <a:ext cx="8208912" cy="3782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2468"/>
                <a:gridCol w="1368152"/>
                <a:gridCol w="1332148"/>
                <a:gridCol w="1296144"/>
              </a:tblGrid>
              <a:tr h="882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768,6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623,4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628,7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175,0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613,8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448,4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481,3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Расходы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780,4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629,4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628,7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Дефицит/ профицит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-11,8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0771919"/>
      </p:ext>
    </p:extLst>
  </p:cSld>
  <p:clrMapOvr>
    <a:masterClrMapping/>
  </p:clrMapOvr>
  <p:transition spd="med" advTm="2000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Перечень муниципальных программ МО </a:t>
            </a:r>
          </a:p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Хоринский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район»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222002"/>
              </p:ext>
            </p:extLst>
          </p:nvPr>
        </p:nvGraphicFramePr>
        <p:xfrm>
          <a:off x="503548" y="1628800"/>
          <a:ext cx="8028892" cy="42405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6084"/>
                <a:gridCol w="7272808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культуры"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663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физической культуры и спорта в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Хоринском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районе"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Социальная поддержка граждан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Хоринского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района"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экономики"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  <a:tr h="47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муниципального образования "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Хоринский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район" "Развитие образования"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060" marR="2706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0575444"/>
      </p:ext>
    </p:extLst>
  </p:cSld>
  <p:clrMapOvr>
    <a:masterClrMapping/>
  </p:clrMapOvr>
  <p:transition spd="med" advTm="2000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2674</TotalTime>
  <Words>695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«Бюджет для граждан» к Решению о бюджете от 22 декабря 2022 года № 1-46/22 «О бюджете муниципального образования «Хоринский район» на 2022 год и плановый период 2023 и 2024 годов»</vt:lpstr>
      <vt:lpstr>Уважаемые жители  Хоринского района!</vt:lpstr>
      <vt:lpstr>Вводная часть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муниципального образования «Южно-Курильский городской округ» на 2017 год</dc:title>
  <dc:creator>Levon.Khodoyan</dc:creator>
  <cp:lastModifiedBy>DSV</cp:lastModifiedBy>
  <cp:revision>225</cp:revision>
  <dcterms:created xsi:type="dcterms:W3CDTF">2016-11-21T02:46:29Z</dcterms:created>
  <dcterms:modified xsi:type="dcterms:W3CDTF">2023-03-15T01:37:02Z</dcterms:modified>
</cp:coreProperties>
</file>